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5" r:id="rId1"/>
  </p:sldMasterIdLst>
  <p:notesMasterIdLst>
    <p:notesMasterId r:id="rId23"/>
  </p:notesMasterIdLst>
  <p:sldIdLst>
    <p:sldId id="256" r:id="rId2"/>
    <p:sldId id="271" r:id="rId3"/>
    <p:sldId id="257" r:id="rId4"/>
    <p:sldId id="263" r:id="rId5"/>
    <p:sldId id="267" r:id="rId6"/>
    <p:sldId id="268" r:id="rId7"/>
    <p:sldId id="269" r:id="rId8"/>
    <p:sldId id="270" r:id="rId9"/>
    <p:sldId id="258" r:id="rId10"/>
    <p:sldId id="264" r:id="rId11"/>
    <p:sldId id="272" r:id="rId12"/>
    <p:sldId id="273" r:id="rId13"/>
    <p:sldId id="274" r:id="rId14"/>
    <p:sldId id="265" r:id="rId15"/>
    <p:sldId id="266" r:id="rId16"/>
    <p:sldId id="276" r:id="rId17"/>
    <p:sldId id="277" r:id="rId18"/>
    <p:sldId id="275" r:id="rId19"/>
    <p:sldId id="278" r:id="rId20"/>
    <p:sldId id="279" r:id="rId21"/>
    <p:sldId id="280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79513-4E90-47B6-8728-476AED2EA4E5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0CD27C-4FCE-4C04-B2D0-C3D7E2A1C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190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CD27C-4FCE-4C04-B2D0-C3D7E2A1CDF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49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386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809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34937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240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26194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0026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479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817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686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522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673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405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197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309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508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537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204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  <p:sldLayoutId id="2147483878" r:id="rId13"/>
    <p:sldLayoutId id="2147483879" r:id="rId14"/>
    <p:sldLayoutId id="2147483880" r:id="rId15"/>
    <p:sldLayoutId id="214748388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835" y="0"/>
            <a:ext cx="6671091" cy="4649445"/>
          </a:xfrm>
          <a:prstGeom prst="roundRect">
            <a:avLst>
              <a:gd name="adj" fmla="val 8594"/>
            </a:avLst>
          </a:prstGeom>
          <a:solidFill>
            <a:srgbClr val="FFC000"/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189571"/>
            <a:ext cx="5452947" cy="1135531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sz="1300" i="1" dirty="0" smtClean="0"/>
              <a:t>Решение Совета народных депутатов Бутурлиновского городского поселения Бутурлиновского муниципального района Воронежской области «О бюджете Бутурлиновского городского поселения Бутурлиновского муниципального района Воронежской области на </a:t>
            </a:r>
            <a:r>
              <a:rPr lang="ru-RU" sz="1300" i="1" dirty="0" smtClean="0"/>
              <a:t>2023 </a:t>
            </a:r>
            <a:r>
              <a:rPr lang="ru-RU" sz="1300" i="1" dirty="0" smtClean="0"/>
              <a:t>год и на плановый период </a:t>
            </a:r>
            <a:r>
              <a:rPr lang="ru-RU" sz="1300" i="1" dirty="0" smtClean="0"/>
              <a:t>2024 </a:t>
            </a:r>
            <a:r>
              <a:rPr lang="ru-RU" sz="1300" i="1" dirty="0" smtClean="0"/>
              <a:t>и </a:t>
            </a:r>
            <a:r>
              <a:rPr lang="ru-RU" sz="1300" i="1" dirty="0" smtClean="0"/>
              <a:t>2025 </a:t>
            </a:r>
            <a:r>
              <a:rPr lang="ru-RU" sz="1300" i="1" dirty="0" smtClean="0"/>
              <a:t>годов» от </a:t>
            </a:r>
            <a:r>
              <a:rPr lang="ru-RU" sz="1300" i="1" dirty="0" smtClean="0"/>
              <a:t>28.12.2022 </a:t>
            </a:r>
            <a:r>
              <a:rPr lang="ru-RU" sz="1300" i="1" dirty="0" smtClean="0"/>
              <a:t>№ </a:t>
            </a:r>
            <a:r>
              <a:rPr lang="ru-RU" sz="1300" i="1" dirty="0" smtClean="0"/>
              <a:t>94</a:t>
            </a:r>
            <a:endParaRPr lang="ru-RU" sz="13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45" y="1003305"/>
            <a:ext cx="5452946" cy="3646139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4723" y="4649445"/>
            <a:ext cx="6603130" cy="369963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51332" y="4649445"/>
            <a:ext cx="5654723" cy="3814329"/>
          </a:xfrm>
          <a:prstGeom prst="roundRect">
            <a:avLst>
              <a:gd name="adj" fmla="val 8594"/>
            </a:avLst>
          </a:prstGeom>
          <a:solidFill>
            <a:srgbClr val="FFC000"/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9006" y="3267308"/>
            <a:ext cx="10187958" cy="129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4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0742" y="512598"/>
            <a:ext cx="10091852" cy="1280890"/>
          </a:xfrm>
        </p:spPr>
        <p:txBody>
          <a:bodyPr/>
          <a:lstStyle/>
          <a:p>
            <a:r>
              <a:rPr lang="ru-RU" i="1" dirty="0" smtClean="0">
                <a:latin typeface="Trebuchet MS" panose="020B0603020202020204" pitchFamily="34" charset="0"/>
              </a:rPr>
              <a:t>Основные параметры городского бюджета</a:t>
            </a:r>
            <a:endParaRPr lang="ru-RU" i="1" dirty="0">
              <a:latin typeface="Trebuchet MS" panose="020B0603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257621"/>
              </p:ext>
            </p:extLst>
          </p:nvPr>
        </p:nvGraphicFramePr>
        <p:xfrm>
          <a:off x="1851100" y="1505414"/>
          <a:ext cx="9679260" cy="3944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815">
                  <a:extLst>
                    <a:ext uri="{9D8B030D-6E8A-4147-A177-3AD203B41FA5}">
                      <a16:colId xmlns:a16="http://schemas.microsoft.com/office/drawing/2014/main" val="2589280943"/>
                    </a:ext>
                  </a:extLst>
                </a:gridCol>
                <a:gridCol w="2419815">
                  <a:extLst>
                    <a:ext uri="{9D8B030D-6E8A-4147-A177-3AD203B41FA5}">
                      <a16:colId xmlns:a16="http://schemas.microsoft.com/office/drawing/2014/main" val="2904134401"/>
                    </a:ext>
                  </a:extLst>
                </a:gridCol>
                <a:gridCol w="2419815">
                  <a:extLst>
                    <a:ext uri="{9D8B030D-6E8A-4147-A177-3AD203B41FA5}">
                      <a16:colId xmlns:a16="http://schemas.microsoft.com/office/drawing/2014/main" val="3234054811"/>
                    </a:ext>
                  </a:extLst>
                </a:gridCol>
                <a:gridCol w="2419815">
                  <a:extLst>
                    <a:ext uri="{9D8B030D-6E8A-4147-A177-3AD203B41FA5}">
                      <a16:colId xmlns:a16="http://schemas.microsoft.com/office/drawing/2014/main" val="636116337"/>
                    </a:ext>
                  </a:extLst>
                </a:gridCol>
              </a:tblGrid>
              <a:tr h="561278">
                <a:tc>
                  <a:txBody>
                    <a:bodyPr/>
                    <a:lstStyle/>
                    <a:p>
                      <a:r>
                        <a:rPr lang="ru-RU" dirty="0" smtClean="0"/>
                        <a:t>Наименование показателя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2023 </a:t>
                      </a:r>
                      <a:r>
                        <a:rPr lang="ru-RU" sz="2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2024 </a:t>
                      </a:r>
                      <a:r>
                        <a:rPr lang="ru-RU" sz="2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2025 </a:t>
                      </a:r>
                      <a:r>
                        <a:rPr lang="ru-RU" sz="2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3490791"/>
                  </a:ext>
                </a:extLst>
              </a:tr>
              <a:tr h="5612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ДОХОДЫ, всего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178 602,66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223 379,86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281 924,36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0539591"/>
                  </a:ext>
                </a:extLst>
              </a:tr>
              <a:tr h="5612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Из них: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0686847"/>
                  </a:ext>
                </a:extLst>
              </a:tr>
              <a:tr h="5612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Налоговые + неналоговые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89 963,00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91 918,00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95 322,00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5771827"/>
                  </a:ext>
                </a:extLst>
              </a:tr>
              <a:tr h="5612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РАСХОДЫ, всего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178 602,66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223 379,86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281 924,36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1757943"/>
                  </a:ext>
                </a:extLst>
              </a:tr>
              <a:tr h="5612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Дефицит   (-), 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профицит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(+)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43619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345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>
          <a:xfrm>
            <a:off x="852956" y="2520174"/>
            <a:ext cx="3546088" cy="2185639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Налоговые доходы</a:t>
            </a:r>
            <a:endParaRPr lang="ru-RU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Шестиугольник 2"/>
          <p:cNvSpPr/>
          <p:nvPr/>
        </p:nvSpPr>
        <p:spPr>
          <a:xfrm>
            <a:off x="4973445" y="825190"/>
            <a:ext cx="2319454" cy="1951463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Налог на доходы физических лиц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7072162" y="1904815"/>
            <a:ext cx="2223440" cy="1922839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Доходы от уплаты акцизов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5" name="Шестиугольник 14"/>
          <p:cNvSpPr/>
          <p:nvPr/>
        </p:nvSpPr>
        <p:spPr>
          <a:xfrm>
            <a:off x="9170879" y="3111192"/>
            <a:ext cx="2260357" cy="2034348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Налог на имущество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5517" y="3398517"/>
            <a:ext cx="60965" cy="60965"/>
          </a:xfrm>
          <a:prstGeom prst="rect">
            <a:avLst/>
          </a:prstGeom>
        </p:spPr>
      </p:pic>
      <p:sp>
        <p:nvSpPr>
          <p:cNvPr id="18" name="Шестиугольник 17"/>
          <p:cNvSpPr/>
          <p:nvPr/>
        </p:nvSpPr>
        <p:spPr>
          <a:xfrm>
            <a:off x="4936528" y="3090000"/>
            <a:ext cx="2356371" cy="2076732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Единый сельскохозяйственный налог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7917" y="3550917"/>
            <a:ext cx="60965" cy="60965"/>
          </a:xfrm>
          <a:prstGeom prst="rect">
            <a:avLst/>
          </a:prstGeom>
        </p:spPr>
      </p:pic>
      <p:sp>
        <p:nvSpPr>
          <p:cNvPr id="20" name="Шестиугольник 19"/>
          <p:cNvSpPr/>
          <p:nvPr/>
        </p:nvSpPr>
        <p:spPr>
          <a:xfrm>
            <a:off x="6999679" y="4191738"/>
            <a:ext cx="2464420" cy="1907603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Земельный налог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7760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>
          <a:xfrm>
            <a:off x="1505415" y="2687444"/>
            <a:ext cx="3802566" cy="1661531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Неналоговые доходы</a:t>
            </a:r>
            <a:endParaRPr lang="ru-RU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Шестиугольник 2"/>
          <p:cNvSpPr/>
          <p:nvPr/>
        </p:nvSpPr>
        <p:spPr>
          <a:xfrm>
            <a:off x="6255834" y="1326996"/>
            <a:ext cx="2274849" cy="1940312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Доходы в виде арендной платы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8357838" y="2475570"/>
            <a:ext cx="2241395" cy="1873405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Доходы от оказания платных услуг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8357838" y="4638906"/>
            <a:ext cx="2308301" cy="1895707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Доходы от продажи материальных и нематериальных активов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999356" y="3668751"/>
            <a:ext cx="2230244" cy="1817649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Прочие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100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>
          <a:xfrm>
            <a:off x="1260087" y="2464420"/>
            <a:ext cx="2787805" cy="167781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Безвозмездные поступления</a:t>
            </a:r>
            <a:endParaRPr lang="ru-RU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Шестиугольник 2"/>
          <p:cNvSpPr/>
          <p:nvPr/>
        </p:nvSpPr>
        <p:spPr>
          <a:xfrm>
            <a:off x="4974781" y="903249"/>
            <a:ext cx="1940312" cy="1672683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Дотации</a:t>
            </a:r>
            <a:endParaRPr lang="ru-RU" dirty="0"/>
          </a:p>
        </p:txBody>
      </p:sp>
      <p:sp>
        <p:nvSpPr>
          <p:cNvPr id="4" name="Шестиугольник 3"/>
          <p:cNvSpPr/>
          <p:nvPr/>
        </p:nvSpPr>
        <p:spPr>
          <a:xfrm>
            <a:off x="7237140" y="1984917"/>
            <a:ext cx="2018371" cy="1717288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Субсидии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7359805" y="4142232"/>
            <a:ext cx="2074127" cy="1701007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Межбюджетные трансферты</a:t>
            </a:r>
            <a:endParaRPr lang="ru-RU" dirty="0"/>
          </a:p>
        </p:txBody>
      </p:sp>
      <p:sp>
        <p:nvSpPr>
          <p:cNvPr id="6" name="Шестиугольник 5"/>
          <p:cNvSpPr/>
          <p:nvPr/>
        </p:nvSpPr>
        <p:spPr>
          <a:xfrm>
            <a:off x="4895384" y="5163014"/>
            <a:ext cx="2019709" cy="1694986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Прочие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834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2684" y="624110"/>
            <a:ext cx="10270272" cy="1280890"/>
          </a:xfrm>
        </p:spPr>
        <p:txBody>
          <a:bodyPr/>
          <a:lstStyle/>
          <a:p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Расходы бюджета по основным функциям</a:t>
            </a:r>
            <a:b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ru-RU" b="1" i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71607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50744" y="1522141"/>
            <a:ext cx="713677" cy="434339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Общегосударственные вопросы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79749" y="1522140"/>
            <a:ext cx="648772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Национальная безопасность и правоохранительная деятельность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855" y="1522140"/>
            <a:ext cx="676765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Национальная экономика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53159" y="1522140"/>
            <a:ext cx="710218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Жилищно-коммунальное хозяйство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67916" y="1522139"/>
            <a:ext cx="765977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Здравоохранение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549221" y="1522138"/>
            <a:ext cx="676770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Социальная политика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506237" y="1522137"/>
            <a:ext cx="816025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Обслуживание государственного внутреннего и муниципального долга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589883" y="1522137"/>
            <a:ext cx="734006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Межбюджетные трансферты общего характера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591510" y="1522136"/>
            <a:ext cx="689394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Культура, кинематография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548527" y="1522136"/>
            <a:ext cx="737976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Физическая культура и спорт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33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3834" y="624110"/>
            <a:ext cx="10314878" cy="674684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Программная структура городского бюджета</a:t>
            </a:r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На территории городского поселения реализуются шесть муниципальных </a:t>
            </a:r>
            <a: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  <a:t>программ:</a:t>
            </a:r>
            <a:b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Муниципальная </a:t>
            </a:r>
            <a:r>
              <a:rPr lang="ru-RU" sz="2000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программа</a:t>
            </a:r>
            <a: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  <a:t>-это совокупность мер, направленных на достижение единой цели, задач и ожидаемого результата</a:t>
            </a: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b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Подпрограмма </a:t>
            </a:r>
            <a:r>
              <a:rPr lang="ru-RU" sz="2000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муниципальной программы </a:t>
            </a: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– </a:t>
            </a:r>
            <a: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  <a:t>составная часть муниципальной программы, формируемая с учетом согласованности с параметрами муниципальной программы (по целям, срокам, ресурсам), выделенная по направлениям (отраслям) развития соответствующей социально-экономического сферы</a:t>
            </a: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b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2000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«Муниципальное </a:t>
            </a:r>
            <a:r>
              <a:rPr lang="ru-RU" sz="2000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управление Бутурлиновского городского поселения Бутурлиновского муниципального </a:t>
            </a:r>
            <a:r>
              <a:rPr lang="ru-RU" sz="2000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района </a:t>
            </a:r>
            <a:r>
              <a:rPr lang="ru-RU" sz="2000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Воронежской области</a:t>
            </a:r>
            <a:r>
              <a:rPr lang="ru-RU" sz="2000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» </a:t>
            </a: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включает в себя подпрограмму «Развитие органов местного самоуправления Бутурлиновского городского поселения»</a:t>
            </a:r>
            <a:b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ru-RU" sz="2000" b="1" i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490499"/>
              </p:ext>
            </p:extLst>
          </p:nvPr>
        </p:nvGraphicFramePr>
        <p:xfrm>
          <a:off x="1817649" y="5196468"/>
          <a:ext cx="10374351" cy="2237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74351">
                  <a:extLst>
                    <a:ext uri="{9D8B030D-6E8A-4147-A177-3AD203B41FA5}">
                      <a16:colId xmlns:a16="http://schemas.microsoft.com/office/drawing/2014/main" val="951021612"/>
                    </a:ext>
                  </a:extLst>
                </a:gridCol>
              </a:tblGrid>
              <a:tr h="2279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  Целью программы является создание необходимых условий для эффективной реализации органами местного самоуправления Бутурлиновского городского поселения полномочий по решению вопросов местного значения, проведение предсказуемой и ответственной бюджетной политики на территории городского поселения.</a:t>
                      </a:r>
                    </a:p>
                  </a:txBody>
                  <a:tcPr marL="36739" marR="36739" marT="0" marB="0"/>
                </a:tc>
                <a:extLst>
                  <a:ext uri="{0D108BD9-81ED-4DB2-BD59-A6C34878D82A}">
                    <a16:rowId xmlns:a16="http://schemas.microsoft.com/office/drawing/2014/main" val="2332155054"/>
                  </a:ext>
                </a:extLst>
              </a:tr>
              <a:tr h="11398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Реализация программы позволит решить следующие задачи: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b="1" i="1" dirty="0">
                        <a:effectLst/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marL="36739" marR="36739" marT="0" marB="0"/>
                </a:tc>
                <a:extLst>
                  <a:ext uri="{0D108BD9-81ED-4DB2-BD59-A6C34878D82A}">
                    <a16:rowId xmlns:a16="http://schemas.microsoft.com/office/drawing/2014/main" val="4048484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70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2136339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572321" y="356838"/>
            <a:ext cx="1047099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Реализация программы позволит решить следующие задачи:</a:t>
            </a:r>
          </a:p>
          <a:p>
            <a:r>
              <a:rPr lang="ru-RU" dirty="0"/>
              <a:t>-обеспечение формирования, утверждения, исполнения бюджета городского поселения;</a:t>
            </a:r>
          </a:p>
          <a:p>
            <a:r>
              <a:rPr lang="ru-RU" dirty="0"/>
              <a:t>-обеспечение эффективного и оптимального расходования бюджетных средств;</a:t>
            </a:r>
          </a:p>
          <a:p>
            <a:r>
              <a:rPr lang="ru-RU" dirty="0"/>
              <a:t>-повышение уровня профессионализма, в том числе правовой подготовки муниципальных служащих администрации городского поселения;</a:t>
            </a:r>
          </a:p>
          <a:p>
            <a:r>
              <a:rPr lang="ru-RU" dirty="0"/>
              <a:t>-совершенствование нормативных правовых актов органов местного самоуправления Бутурлиновского городского поселения;</a:t>
            </a:r>
          </a:p>
          <a:p>
            <a:r>
              <a:rPr lang="ru-RU" dirty="0"/>
              <a:t>-привлечение населения городского поселения к непосредственному участию в осуществлении местного самоуправления;</a:t>
            </a:r>
          </a:p>
          <a:p>
            <a:r>
              <a:rPr lang="ru-RU" dirty="0"/>
              <a:t>-внедрение и применение современных подходов и методов работы в органах местного самоуправления городского поселения по решению вопросов местного значения;</a:t>
            </a:r>
          </a:p>
          <a:p>
            <a:r>
              <a:rPr lang="ru-RU" dirty="0"/>
              <a:t>-обеспечение доступа к информации о деятельности органов местного самоуправления Бутурлиновского городского поселения на основе использования информационно-коммуникационных технологий;</a:t>
            </a:r>
          </a:p>
          <a:p>
            <a:r>
              <a:rPr lang="ru-RU" dirty="0"/>
              <a:t>- обеспечение защиты прав и свобод человека и гражданина, общественного порядка и безопасности, охраны собственности, повышения эффективности в борьбе с преступностью, правового просвещения населения.</a:t>
            </a:r>
          </a:p>
        </p:txBody>
      </p:sp>
    </p:spTree>
    <p:extLst>
      <p:ext uri="{BB962C8B-B14F-4D97-AF65-F5344CB8AC3E}">
        <p14:creationId xmlns:p14="http://schemas.microsoft.com/office/powerpoint/2010/main" val="18906384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83834" y="200723"/>
            <a:ext cx="104040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2.</a:t>
            </a:r>
            <a:r>
              <a:rPr lang="ru-RU" dirty="0"/>
              <a:t> </a:t>
            </a:r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«Социальное развитие городского поселения и социальная поддержка граждан Бутурлиновского городского поселения Бутурлиновского муниципального района Воронежской области»</a:t>
            </a:r>
            <a:r>
              <a:rPr lang="ru-RU" dirty="0"/>
              <a:t> включает в себя подпрограмму  «Оформление права собственности и регулирование отношений по управлению муниципальным имуществом Бутурлиновского городского поселения», «Предупреждение и ликвидация последствий чрезвычайных ситуаций и стихийных бедствий, гражданская оборона, обеспечение первичных мер пожарной безопасности на территории Бутурлиновского городского поселения», «Дорожное хозяйство», «Реализация </a:t>
            </a:r>
            <a:r>
              <a:rPr lang="ru-RU" dirty="0" err="1"/>
              <a:t>мероприятийпо</a:t>
            </a:r>
            <a:r>
              <a:rPr lang="ru-RU" dirty="0"/>
              <a:t> землеустройству и землепользованию в </a:t>
            </a:r>
            <a:r>
              <a:rPr lang="ru-RU" dirty="0" err="1"/>
              <a:t>Бутурлиновском</a:t>
            </a:r>
            <a:r>
              <a:rPr lang="ru-RU" dirty="0"/>
              <a:t> городском поселении», «Создание условий для обеспечения комфортным жильем населения Бутурлиновского городского поселения», «Развитие систем коммунальной инфраструктуры Бутурлиновского городского поселения», 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409224"/>
              </p:ext>
            </p:extLst>
          </p:nvPr>
        </p:nvGraphicFramePr>
        <p:xfrm>
          <a:off x="1683834" y="3635299"/>
          <a:ext cx="10169912" cy="32227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69912">
                  <a:extLst>
                    <a:ext uri="{9D8B030D-6E8A-4147-A177-3AD203B41FA5}">
                      <a16:colId xmlns:a16="http://schemas.microsoft.com/office/drawing/2014/main" val="3151272878"/>
                    </a:ext>
                  </a:extLst>
                </a:gridCol>
              </a:tblGrid>
              <a:tr h="8364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  </a:t>
                      </a:r>
                      <a:r>
                        <a:rPr lang="ru-RU" sz="1800" b="1" i="1" dirty="0" smtClean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Целью </a:t>
                      </a: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программы является  развитие  Бутурлиновского городского поселения, обеспечивающее необходимые условия для реализации прав граждан городского поселения, стабильное повышение качества жизни.</a:t>
                      </a:r>
                    </a:p>
                  </a:txBody>
                  <a:tcPr marL="62457" marR="62457" marT="0" marB="0"/>
                </a:tc>
                <a:extLst>
                  <a:ext uri="{0D108BD9-81ED-4DB2-BD59-A6C34878D82A}">
                    <a16:rowId xmlns:a16="http://schemas.microsoft.com/office/drawing/2014/main" val="2157067488"/>
                  </a:ext>
                </a:extLst>
              </a:tr>
              <a:tr h="23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Реализация программы позволит решить следующие задачи: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эффективное управление муниципальным имуществом;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защита населения от чрезвычайных ситуаций и стихийных бедствий;</a:t>
                      </a:r>
                    </a:p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-обеспечение поддерживающего состояния муниципального жилищного фонда;     </a:t>
                      </a:r>
                    </a:p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модернизация объектов коммунальной инфраструктуры;      </a:t>
                      </a:r>
                    </a:p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повышение уровня благоустройства территории го­родского поселения;</a:t>
                      </a:r>
                    </a:p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исполнение обязательств поселения по оказанию мер социальной поддержки отдельным категориям граждан городского поселения.</a:t>
                      </a:r>
                    </a:p>
                  </a:txBody>
                  <a:tcPr marL="62457" marR="62457" marT="0" marB="0"/>
                </a:tc>
                <a:extLst>
                  <a:ext uri="{0D108BD9-81ED-4DB2-BD59-A6C34878D82A}">
                    <a16:rowId xmlns:a16="http://schemas.microsoft.com/office/drawing/2014/main" val="14627777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43075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5415" y="78059"/>
            <a:ext cx="1030372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3.</a:t>
            </a:r>
            <a:r>
              <a:rPr lang="ru-RU" dirty="0" smtClean="0"/>
              <a:t> </a:t>
            </a:r>
            <a:r>
              <a:rPr lang="ru-RU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«Развитие </a:t>
            </a:r>
            <a:r>
              <a:rPr lang="ru-RU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культуры, физической культуры и спорта»</a:t>
            </a:r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> включает в себя подпрограмму </a:t>
            </a:r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«Развитие культуры в </a:t>
            </a:r>
            <a:r>
              <a:rPr lang="ru-RU" b="1" i="1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Бутурлиновском</a:t>
            </a:r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городском поселении», «Развитие физической культуры и спорта в </a:t>
            </a:r>
            <a:r>
              <a:rPr lang="ru-RU" b="1" i="1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Бутурлиновском</a:t>
            </a:r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городском поселении»</a:t>
            </a:r>
          </a:p>
          <a:p>
            <a:endParaRPr lang="ru-RU" b="1" i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ru-RU" b="1" i="1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ru-RU" b="1" i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ru-RU" b="1" i="1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ru-RU" b="1" i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ru-RU" b="1" i="1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ru-RU" b="1" i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ru-RU" b="1" i="1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ru-RU" b="1" i="1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ru-RU" b="1" i="1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ru-RU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4.</a:t>
            </a:r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«Благоустройство мест массового отдыха» </a:t>
            </a:r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>включает в себя </a:t>
            </a:r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подпрограмму «Благоустройство парков  и скверов»</a:t>
            </a:r>
          </a:p>
          <a:p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ru-RU" b="1" i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999264"/>
              </p:ext>
            </p:extLst>
          </p:nvPr>
        </p:nvGraphicFramePr>
        <p:xfrm>
          <a:off x="1611350" y="1271241"/>
          <a:ext cx="10091854" cy="3017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91854">
                  <a:extLst>
                    <a:ext uri="{9D8B030D-6E8A-4147-A177-3AD203B41FA5}">
                      <a16:colId xmlns:a16="http://schemas.microsoft.com/office/drawing/2014/main" val="704308327"/>
                    </a:ext>
                  </a:extLst>
                </a:gridCol>
              </a:tblGrid>
              <a:tr h="10593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  Целью программы является обеспечение устойчивого функционирования МКУ «</a:t>
                      </a:r>
                      <a:r>
                        <a:rPr lang="ru-RU" sz="1800" b="1" i="1" dirty="0" err="1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Бутурлиновский</a:t>
                      </a: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культурный центр» и МКУ «</a:t>
                      </a:r>
                      <a:r>
                        <a:rPr lang="ru-RU" sz="1800" b="1" i="1" dirty="0" err="1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Бутурлиновский</a:t>
                      </a: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физкультурно-оздоровительный центр», создание необходимых условий для развития культурно-досуговой деятельности, массовой физической культуры и спорта в </a:t>
                      </a:r>
                      <a:r>
                        <a:rPr lang="ru-RU" sz="1800" b="1" i="1" dirty="0" err="1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Бутурлиновском</a:t>
                      </a: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городском поселении.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7574200"/>
                  </a:ext>
                </a:extLst>
              </a:tr>
              <a:tr h="12712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Реализация программы позволит решить следующие задачи: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повышение уровня организации досуга жителей городского поселения;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привлечение населения городского поселения к активным занятиям физической культурой и спортом;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укрепление материально-технической базы муниципальных казенных учреждений.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1333642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728128"/>
              </p:ext>
            </p:extLst>
          </p:nvPr>
        </p:nvGraphicFramePr>
        <p:xfrm>
          <a:off x="1505415" y="5196470"/>
          <a:ext cx="10515600" cy="18298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2058769182"/>
                    </a:ext>
                  </a:extLst>
                </a:gridCol>
              </a:tblGrid>
              <a:tr h="13549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 </a:t>
                      </a: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Целью программы является: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 - проведение мероприятий по благоустройству мест массового отдыха (парков, скверов);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улучшение эстетического облика города Бутурлиновка;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-улучшение экологической обстановки в городе.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 </a:t>
                      </a:r>
                    </a:p>
                  </a:txBody>
                  <a:tcPr marL="54593" marR="54593" marT="0" marB="0"/>
                </a:tc>
                <a:extLst>
                  <a:ext uri="{0D108BD9-81ED-4DB2-BD59-A6C34878D82A}">
                    <a16:rowId xmlns:a16="http://schemas.microsoft.com/office/drawing/2014/main" val="1205505046"/>
                  </a:ext>
                </a:extLst>
              </a:tr>
              <a:tr h="1839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4593" marR="54593" marT="0" marB="0"/>
                </a:tc>
                <a:extLst>
                  <a:ext uri="{0D108BD9-81ED-4DB2-BD59-A6C34878D82A}">
                    <a16:rowId xmlns:a16="http://schemas.microsoft.com/office/drawing/2014/main" val="7570070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666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88984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16566" y="889844"/>
            <a:ext cx="1045984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>Реализация программы позволит решить следующие зада­чи:</a:t>
            </a:r>
          </a:p>
          <a:p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>- расширить парковое пространство путем увеличения объема зеленых насаждений в городе;</a:t>
            </a:r>
          </a:p>
          <a:p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>- улучшить эстетический облик парков, скверов путем реа­лизации разнообразия художественно-декоративного оформления парков, скверов города;</a:t>
            </a:r>
          </a:p>
          <a:p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>- создать условия для организации досугового общения, содействуя освоению различными группами населения, прежде всего детьми, подростками и молодежью, умений и навыков содержательного проведения свободного времени;</a:t>
            </a:r>
          </a:p>
          <a:p>
            <a:pPr marL="285750" indent="-285750">
              <a:buFontTx/>
              <a:buChar char="-"/>
            </a:pPr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осуществить </a:t>
            </a:r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>техническое переоснащение и благоустрой­ство парков путем замены и ремонта изношенного, уста­ревшего оборудования</a:t>
            </a:r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marL="285750" indent="-285750">
              <a:buFontTx/>
              <a:buChar char="-"/>
            </a:pPr>
            <a:endParaRPr lang="ru-RU" b="1" i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ru-RU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5</a:t>
            </a:r>
            <a:r>
              <a:rPr lang="ru-RU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ru-RU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«</a:t>
            </a:r>
            <a:r>
              <a:rPr lang="ru-RU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Формирование современной городской среды на территории Бутурлиновского городского поселения Бутурлиновского муниципального района Воронежской области на </a:t>
            </a:r>
            <a:r>
              <a:rPr lang="ru-RU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2018-2024годы</a:t>
            </a:r>
            <a:r>
              <a:rPr lang="ru-RU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» </a:t>
            </a:r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включает в себя </a:t>
            </a:r>
            <a:r>
              <a:rPr lang="ru-RU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подпрограмму  </a:t>
            </a:r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1. Благоустройство дворовых территорий Бутурлиновского городского поселения Бутурлиновского муниципального района Воронежской области.</a:t>
            </a:r>
          </a:p>
          <a:p>
            <a:r>
              <a:rPr lang="ru-RU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Подпрограмма </a:t>
            </a:r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2. Благоустройство общественных территорий Бутурлиновского городского поселения Бутурлиновского муниципального района Воронежской области.</a:t>
            </a:r>
          </a:p>
          <a:p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09358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8575" y="-2018645"/>
            <a:ext cx="10894741" cy="867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В </a:t>
            </a:r>
            <a:r>
              <a:rPr lang="ru-RU" dirty="0"/>
              <a:t>состав Бутурлиновского городского поселения входят следующие населенные пункты: город Бутурлиновка, село Отрадное, поселок Земледелец, поселок Круглый. Административным центром поселения является город Бутурлиновка.</a:t>
            </a:r>
          </a:p>
          <a:p>
            <a:r>
              <a:rPr lang="ru-RU" dirty="0"/>
              <a:t>Общая площадь земель поселения составляет – 14 475, 76 га. </a:t>
            </a:r>
          </a:p>
          <a:p>
            <a:endParaRPr lang="ru-RU" dirty="0"/>
          </a:p>
          <a:p>
            <a:r>
              <a:rPr lang="ru-RU" dirty="0" smtClean="0"/>
              <a:t>Численность </a:t>
            </a:r>
            <a:r>
              <a:rPr lang="ru-RU" dirty="0"/>
              <a:t>населения Бутурлиновского городского поселения по состоянию на </a:t>
            </a:r>
            <a:r>
              <a:rPr lang="ru-RU" dirty="0" smtClean="0"/>
              <a:t>01.01.2022 </a:t>
            </a:r>
            <a:r>
              <a:rPr lang="ru-RU" dirty="0"/>
              <a:t>года составила 23 </a:t>
            </a:r>
            <a:r>
              <a:rPr lang="ru-RU" dirty="0" smtClean="0"/>
              <a:t>258 </a:t>
            </a:r>
            <a:r>
              <a:rPr lang="ru-RU" dirty="0"/>
              <a:t>человека. Из них: трудоспособного возраста – 13 047 (55%), моложе трудоспособного возраста – 3 871 (16,3%), старше трудоспособного возраста – 6 761 (28,6%). Численность населения снизилась по сравнению с </a:t>
            </a:r>
            <a:r>
              <a:rPr lang="ru-RU" dirty="0" smtClean="0"/>
              <a:t>2021 </a:t>
            </a:r>
            <a:r>
              <a:rPr lang="ru-RU" dirty="0"/>
              <a:t>годом на </a:t>
            </a:r>
            <a:r>
              <a:rPr lang="ru-RU" dirty="0" smtClean="0"/>
              <a:t>421 </a:t>
            </a:r>
            <a:r>
              <a:rPr lang="ru-RU" dirty="0"/>
              <a:t>человека. Таким образом, демографическая ситуация по-прежнему остается неблагоприятной.</a:t>
            </a:r>
          </a:p>
          <a:p>
            <a:r>
              <a:rPr lang="ru-RU" dirty="0"/>
              <a:t>В </a:t>
            </a:r>
            <a:r>
              <a:rPr lang="ru-RU" dirty="0" smtClean="0"/>
              <a:t>2022 </a:t>
            </a:r>
            <a:r>
              <a:rPr lang="ru-RU" dirty="0"/>
              <a:t>году в городском поселении:</a:t>
            </a:r>
          </a:p>
          <a:p>
            <a:r>
              <a:rPr lang="ru-RU" dirty="0"/>
              <a:t>- родилось – </a:t>
            </a:r>
            <a:r>
              <a:rPr lang="ru-RU" dirty="0" smtClean="0"/>
              <a:t>248 </a:t>
            </a:r>
            <a:r>
              <a:rPr lang="ru-RU" dirty="0"/>
              <a:t>ребенка; </a:t>
            </a:r>
          </a:p>
          <a:p>
            <a:r>
              <a:rPr lang="ru-RU" dirty="0"/>
              <a:t>- умерло – </a:t>
            </a:r>
            <a:r>
              <a:rPr lang="ru-RU" dirty="0" smtClean="0"/>
              <a:t>909 </a:t>
            </a:r>
            <a:r>
              <a:rPr lang="ru-RU" dirty="0"/>
              <a:t>человека.</a:t>
            </a:r>
          </a:p>
          <a:p>
            <a:r>
              <a:rPr lang="ru-RU" dirty="0"/>
              <a:t>По сравнению с аналогичным периодом </a:t>
            </a:r>
            <a:r>
              <a:rPr lang="ru-RU" dirty="0" smtClean="0"/>
              <a:t>2021 </a:t>
            </a:r>
            <a:r>
              <a:rPr lang="ru-RU" dirty="0"/>
              <a:t>г. наблюдается </a:t>
            </a:r>
            <a:r>
              <a:rPr lang="ru-RU" dirty="0" smtClean="0"/>
              <a:t>уменьшение </a:t>
            </a:r>
            <a:r>
              <a:rPr lang="ru-RU" dirty="0"/>
              <a:t>рождаемости на 34,2 % и увеличение умерших на 59,6 %. </a:t>
            </a:r>
          </a:p>
          <a:p>
            <a:r>
              <a:rPr lang="ru-RU" dirty="0"/>
              <a:t>На территории городского поселения функционируют:</a:t>
            </a:r>
          </a:p>
          <a:p>
            <a:r>
              <a:rPr lang="ru-RU" dirty="0"/>
              <a:t>- 4 промышленных предприятия;</a:t>
            </a:r>
          </a:p>
          <a:p>
            <a:r>
              <a:rPr lang="ru-RU" dirty="0"/>
              <a:t>- 5 автотранспортных предприятий; </a:t>
            </a:r>
          </a:p>
          <a:p>
            <a:r>
              <a:rPr lang="ru-RU" dirty="0"/>
              <a:t>- 7 предприятий жилищно-коммунального хозяйства;</a:t>
            </a:r>
          </a:p>
          <a:p>
            <a:r>
              <a:rPr lang="ru-RU" dirty="0"/>
              <a:t>- 6 сельскохозяйственных организаций;</a:t>
            </a:r>
          </a:p>
          <a:p>
            <a:r>
              <a:rPr lang="ru-RU" dirty="0"/>
              <a:t>- 15 крестьянско-фермерских хозяйств.</a:t>
            </a:r>
          </a:p>
          <a:p>
            <a:r>
              <a:rPr lang="ru-RU" dirty="0"/>
              <a:t>Кроме того, на территории поселения осуществляют деятельность порядка шестисот индивидуальных предпринимателей.</a:t>
            </a:r>
          </a:p>
        </p:txBody>
      </p:sp>
    </p:spTree>
    <p:extLst>
      <p:ext uri="{BB962C8B-B14F-4D97-AF65-F5344CB8AC3E}">
        <p14:creationId xmlns:p14="http://schemas.microsoft.com/office/powerpoint/2010/main" val="279630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6927" y="512955"/>
            <a:ext cx="1043754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Создание условий для обеспечения благоустроенным и комфортным жильем населения, а также формирование благоприятной среды жизнедеятельности путем устойчивого развития территории Бутурлиновского городского поселения. Повышение уровня вовлеченности заинтересованных граждан и организаций к участию в решении вопросов благоустройства Бутурлиновского городского поселения.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16927" y="2413338"/>
            <a:ext cx="101141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Обеспечение проведения мероприятий по благоустройству дворовых территорий многоквартирных домов Бутурлиновского городского поселения</a:t>
            </a:r>
          </a:p>
          <a:p>
            <a:r>
              <a:rPr lang="ru-RU" dirty="0"/>
              <a:t>2. Обеспечение проведения мероприятий по благоустройству общественных территорий Бутурлиновского городского </a:t>
            </a:r>
            <a:r>
              <a:rPr lang="ru-RU" dirty="0" smtClean="0"/>
              <a:t>поселения</a:t>
            </a:r>
          </a:p>
          <a:p>
            <a:endParaRPr lang="ru-RU" dirty="0"/>
          </a:p>
          <a:p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6. «Поддержка местных инициатив и развитие территориального общественного самоуправления в </a:t>
            </a:r>
            <a:r>
              <a:rPr lang="ru-RU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Бутурлиновском</a:t>
            </a:r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городском поселении Бутурлиновского муниципального района Воронежской области на 2018-2024 годы»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включает в себя подпрограмму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«Развитие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территориального общественного самоуправления в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Бутурлиновском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городском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поселении»</a:t>
            </a:r>
          </a:p>
          <a:p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Создание условий для повышения активности участия жителей в осуществлении собственных инициатив по вопросам местного значения и развития территориального общественного самоуправления в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Бутурлиновском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городском поселении Бутурлиновского муниципального района Воронежской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2832889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9590" y="751344"/>
            <a:ext cx="100918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создание системы взаимодействия органов местного самоуправления Бутурлиновского городского поселения и территориальных общественных самоуправлений в </a:t>
            </a:r>
            <a:r>
              <a:rPr lang="ru-RU" dirty="0" err="1"/>
              <a:t>Бутурлиновском</a:t>
            </a:r>
            <a:r>
              <a:rPr lang="ru-RU" dirty="0"/>
              <a:t> городском поселении по вопросам местного значения;</a:t>
            </a:r>
          </a:p>
          <a:p>
            <a:r>
              <a:rPr lang="ru-RU" dirty="0"/>
              <a:t>- обеспечение информационной поддержки территориальных общественных самоуправлений в </a:t>
            </a:r>
            <a:r>
              <a:rPr lang="ru-RU" dirty="0" err="1"/>
              <a:t>Бутурлиновском</a:t>
            </a:r>
            <a:r>
              <a:rPr lang="ru-RU" dirty="0"/>
              <a:t> городском поселении;</a:t>
            </a:r>
          </a:p>
          <a:p>
            <a:r>
              <a:rPr lang="ru-RU" dirty="0"/>
              <a:t>- создание условий для эффективного решения территориальными общественными самоуправлениями в </a:t>
            </a:r>
            <a:r>
              <a:rPr lang="ru-RU" dirty="0" err="1"/>
              <a:t>Бутурлиновском</a:t>
            </a:r>
            <a:r>
              <a:rPr lang="ru-RU" dirty="0"/>
              <a:t> городском поселении проблем соответствующих территорий;</a:t>
            </a:r>
          </a:p>
          <a:p>
            <a:r>
              <a:rPr lang="ru-RU" dirty="0"/>
              <a:t>- создание условий для включения жителей в процессы развития и укрепления территориального общественного самоуправления в </a:t>
            </a:r>
            <a:r>
              <a:rPr lang="ru-RU" dirty="0" err="1"/>
              <a:t>Бутурлиновском</a:t>
            </a:r>
            <a:r>
              <a:rPr lang="ru-RU" dirty="0"/>
              <a:t> городском поселении.</a:t>
            </a:r>
          </a:p>
        </p:txBody>
      </p:sp>
    </p:spTree>
    <p:extLst>
      <p:ext uri="{BB962C8B-B14F-4D97-AF65-F5344CB8AC3E}">
        <p14:creationId xmlns:p14="http://schemas.microsoft.com/office/powerpoint/2010/main" val="434506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137" y="434898"/>
            <a:ext cx="10125307" cy="6278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7990" y="1092822"/>
            <a:ext cx="1095049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893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3611" y="-910650"/>
            <a:ext cx="1067171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Местный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</a:t>
            </a:r>
            <a:r>
              <a:rPr lang="ru-RU" dirty="0"/>
              <a:t>— форма образования и расходования денежных средств, предназначенных для финансового обеспечения задач и функций местного самоуправления. Местный бюджет относится к категории «публичные финансы».</a:t>
            </a:r>
          </a:p>
          <a:p>
            <a:r>
              <a:rPr lang="ru-RU" dirty="0"/>
              <a:t>Местными бюджетами являются бюджеты муниципальных образований – административно-территориальных образований (муниципальных районов, городских округов, городских и сельских поселений</a:t>
            </a:r>
            <a:r>
              <a:rPr lang="ru-RU" dirty="0" smtClean="0"/>
              <a:t>).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</a:t>
            </a:r>
            <a:r>
              <a:rPr lang="ru-RU" dirty="0"/>
              <a:t>- денежные средства, поступающие в бюджет в безвозмездном и безвозвратном порядке в соответствии с законодательством Российской Федерации в распоряжение органов государственной власти Российской Федерации, органов государственной власти субъектов Российской Федерации и органов местного самоуправления, за исключением средств, являющихся источниками финансирования дефицита бюджета</a:t>
            </a:r>
            <a:r>
              <a:rPr lang="ru-RU" dirty="0" smtClean="0"/>
              <a:t>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местных бюджетов </a:t>
            </a:r>
            <a:r>
              <a:rPr lang="ru-RU" dirty="0"/>
              <a:t>- расходы денежных средств, направляемые на финансовое обеспечение задач и функций местного самоуправления.</a:t>
            </a:r>
          </a:p>
          <a:p>
            <a:r>
              <a:rPr lang="ru-RU" dirty="0"/>
              <a:t>Расходная часть местных бюджетов включает финансирование всходов, связанных с решением вопросов местного значения, с управлением развитием экономики и социальной сферы административного района или города.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726" y="4905249"/>
            <a:ext cx="3523785" cy="20308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3960" y="4998659"/>
            <a:ext cx="4728118" cy="185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4556" y="111512"/>
            <a:ext cx="101699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НАПРАВЛЕНИЯ   БЮДЖЕТНОЙ  И  НАЛОГОВОЙ ПОЛИТИКИ БУТУРЛИНОВСКОГО  ГОРОДСКОГО ПОСЕЛЕНИЯ </a:t>
            </a:r>
          </a:p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БУТУРЛИНОВСКОГО  МУНИЦИПАЛЬНОГО  РАЙОНА  </a:t>
            </a:r>
          </a:p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ВОРОНЕЖСКОЙ  ОБЛАСТИ  НА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2023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  </a:t>
            </a:r>
          </a:p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 НА ПЛАНОВЫЙ ПЕРИОД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2024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2025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ГОДОВ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34" y="1678086"/>
            <a:ext cx="5941347" cy="490859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200381" y="1678086"/>
            <a:ext cx="6096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Основными направлениями бюджетной политики Бутурлиновского городского поселения на 2023 год и на плановый период    2024 и 2025 годов в области расходов являются: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определение четких приоритетов использования бюджетных средств с учетом текущей экономической ситуации: при планировании бюджетных ассигнований следует детально оценить содержание муниципальных программ городского поселения, соразмерив объемы их финансового обеспечения с реальными возможностями бюджета поселения;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применение нормативов материально-технического обеспечения органов местного самоуправления и муниципальных казенных учреждений при планировании бюджетных ассигнований;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бережливость и максимальная отдача, снижение неэффективных расходов бюджета поселения, обеспечение исполнения гарантированных расходных обязательств поселения, одновременный пересмотр бюджетных затрат на закупку товаров, работ и услуг для муниципальных нужд, а также иных возможных к сокращению расходов;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повышение эффективности функционирования контрактной системы в части совершенствования и системы организации закупок товаров, работ, услуг для обеспечения муниципальных нужд;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- увеличение бюджетных ассигнований в связи с индексацией расходов по годам на социально-значимые расходы в 2023 году — 6,1%, в 2024 году — 4,0%, в 2025 году — 4,0%.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11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32" y="546308"/>
            <a:ext cx="5941347" cy="57095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0653" y="546308"/>
            <a:ext cx="5941347" cy="570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66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7747" y="512956"/>
            <a:ext cx="6096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обеспечение доступа Бутурлиновского городского поселения к источникам заемных средств на приемлемых условиях;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обеспечение своевременного и полного исполнения долговых обязательств  Бутурлиновского городского поселения;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эффективное управление муниципальным долгом, в соответствии с ограничениями, установленными Бюджетным законодательством.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3. Совершенствование управления  муниципальными финансами, повышение  эффективности бюджетных расходов.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Совершенствование управления  муниципальными финансами в первую очередь ориентировано  на повышение эффективности использования бюджетных средств, повышение качества управления средствами бюджета городского поселения и строгое  соблюдение бюджетной дисциплины всеми участниками бюджетного процесса, включая: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исполнение бюджета городского поселения на основе кассового плана;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обеспечение жесткого контроля за состоянием кредиторской задолженности по принятым обязательствам.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В условиях ограниченности финансовых ресурсов бюджета городского поселения и постоянно растущей социальной нагрузки на бюджет основной задачей бюджетной политики является повышение эффективности бюджетных расходов и  концентрация финансовых ресурсов на реализацию приоритетных направлений государственной политики (в том числе на исполнение Указов Президента Российской Федерации от 07 мая 2012 года и адресного решения социальных проблем).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96000" y="512956"/>
            <a:ext cx="6096000" cy="69865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направления бюджетной политики в области расходов местного бюджета: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исполнение действующих расходных обязательств и обеспечение взвешенного подхода при увеличении действующих или принятии новых расходных обязательств, только при наличии финансового обеспечения;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-обеспечение активного участия администрации города в федеральных и областных программах;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-выявление резервов экономии по каждому из направлений использования бюджетных средств.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Безусловное исполнение в 2022 году действующих расходных обязательств будет осуществляться с учетом выполнения комплекса мер по повышению эффективности использования бюджетных средств, предусмотренных постановлением администрации  Бутурлиновского городского поселения   от 16 декабря 2016 года № 1021 «О мероприятиях по росту доходов, оптимизации расходов и совершенствованию долговой политики».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В предстоящем трехлетнем периоде налоговая политика Бутурлиновского городского поселения сохранит свои приоритеты и будет направлена на обеспечение роста доходов бюджета Бутурлиновского городского поселения  в целях сохранения бюджетной устойчивости и исполнения расходных обязательств поселения.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Налоговая политика реализуется в определении налоговых ставок и налоговых льгот по местным налогам, а также путем содействия налоговым органам в выявлении  и учете налоговой базы.	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В 2023 - 2025 годах  продолжится работа по увеличению доходов  бюджета Бутурлиновского городского поселения в части налоговых и неналоговых поступлений и сокращению задолженности по платежам  в местный бюджет.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Приоритеты налоговой политики Бутурлиновского городского поселения Бутурлиновского муниципального района Воронежской области направлены на: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3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48000" y="151180"/>
            <a:ext cx="6096000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совершенствование налогового  администрирования, взаимодействие и совместную работу с администраторами доходов;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постоянный анализ принятых в муниципальном образовании нормативных правовых актов о местных налогах, их корректировку с учетом изменений федерального и областного законодательства, а также оптимизацию размера установленных ставок и льгот;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поиск новых источников пополнения бюджета Бутурлиновского городского поселения;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снижение недоимки путем проведения постоянной индивидуальной работы с физическими лицами и организациями-неплательщиками, в том числе в рамках комиссии по мобилизации налоговых и неналоговых доходов бюджета Бутурлиновского городского поселения и путем взаимодействия с налоговыми органами;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повышение налоговой грамотности и информированности населения о сроках уплаты налоговых платежей;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повышение эффективности использования муниципального имущества.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Установление новых налоговых льгот должно осуществляться на определенный срок, а решение об их возможном продлении должно быть принято только после проведения анализа эффективности по итогам их применения и признание этих льгот эффективными.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Принятие решений о предоставлении новой льготы, снижении налоговой ставки или иного стимулирующего механизма должно сопровождаться определением источника для такого решения.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Основные направления бюджетной, налоговой и таможенно-тарифной политики  являются основой для формирования бюджета  Бутурлиновского городского поселения  Бутурлиновского муниципального района Воронежской области на 2023 год  и на плановый период 2024 и 2025 годов.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204009" y="234176"/>
            <a:ext cx="3724508" cy="1751777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Бюджетный процесс</a:t>
            </a: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 rot="987510">
            <a:off x="7983280" y="2121608"/>
            <a:ext cx="1035366" cy="537699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8999147" y="2399102"/>
            <a:ext cx="2921330" cy="205023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Составление проекта бюджета очередного года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7928321" y="5006898"/>
            <a:ext cx="2386557" cy="167031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Рассмотрение проекта бюджета </a:t>
            </a:r>
            <a:r>
              <a:rPr lang="ru-RU" dirty="0">
                <a:solidFill>
                  <a:schemeClr val="tx1"/>
                </a:solidFill>
              </a:rPr>
              <a:t>очередного года</a:t>
            </a:r>
          </a:p>
        </p:txBody>
      </p:sp>
      <p:sp>
        <p:nvSpPr>
          <p:cNvPr id="8" name="Стрелка вправо 7"/>
          <p:cNvSpPr/>
          <p:nvPr/>
        </p:nvSpPr>
        <p:spPr>
          <a:xfrm rot="7611987">
            <a:off x="9860836" y="4627357"/>
            <a:ext cx="822964" cy="514050"/>
          </a:xfrm>
          <a:prstGeom prst="rightArrow">
            <a:avLst>
              <a:gd name="adj1" fmla="val 50000"/>
              <a:gd name="adj2" fmla="val 43116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7036419" y="5731727"/>
            <a:ext cx="891901" cy="484632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672361" y="5006898"/>
            <a:ext cx="2255661" cy="167031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Утверждение бюджета </a:t>
            </a:r>
            <a:r>
              <a:rPr lang="ru-RU" dirty="0">
                <a:solidFill>
                  <a:schemeClr val="tx1"/>
                </a:solidFill>
              </a:rPr>
              <a:t>очередного года</a:t>
            </a:r>
          </a:p>
        </p:txBody>
      </p:sp>
      <p:sp>
        <p:nvSpPr>
          <p:cNvPr id="11" name="Стрелка вправо 10"/>
          <p:cNvSpPr/>
          <p:nvPr/>
        </p:nvSpPr>
        <p:spPr>
          <a:xfrm rot="11026986">
            <a:off x="3690078" y="5625895"/>
            <a:ext cx="886171" cy="484632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025912" y="5006898"/>
            <a:ext cx="2646150" cy="150541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Исполнение бюджета в текущем году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16751816">
            <a:off x="1706415" y="4275250"/>
            <a:ext cx="734545" cy="512431"/>
          </a:xfrm>
          <a:prstGeom prst="rightArrow">
            <a:avLst>
              <a:gd name="adj1" fmla="val 50000"/>
              <a:gd name="adj2" fmla="val 4229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56479" y="2129883"/>
            <a:ext cx="2955072" cy="193397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Формирование и утверждение отчета об исполнении  бюджета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 rot="19872153">
            <a:off x="2985422" y="1989430"/>
            <a:ext cx="1070747" cy="460340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17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376</TotalTime>
  <Words>1457</Words>
  <Application>Microsoft Office PowerPoint</Application>
  <PresentationFormat>Широкоэкранный</PresentationFormat>
  <Paragraphs>224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Batang</vt:lpstr>
      <vt:lpstr>Arial</vt:lpstr>
      <vt:lpstr>Calibri</vt:lpstr>
      <vt:lpstr>Century Gothic</vt:lpstr>
      <vt:lpstr>Times New Roman</vt:lpstr>
      <vt:lpstr>Trebuchet MS</vt:lpstr>
      <vt:lpstr>Wingdings 3</vt:lpstr>
      <vt:lpstr>Легкий дым</vt:lpstr>
      <vt:lpstr>Решение Совета народных депутатов Бутурлиновского городского поселения Бутурлиновского муниципального района Воронежской области «О бюджете Бутурлиновского городского поселения Бутурлиновского муниципального района Воронежской области на 2023 год и на плановый период 2024 и 2025 годов» от 28.12.2022 № 94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параметры городского бюджета</vt:lpstr>
      <vt:lpstr>Презентация PowerPoint</vt:lpstr>
      <vt:lpstr>Презентация PowerPoint</vt:lpstr>
      <vt:lpstr>Презентация PowerPoint</vt:lpstr>
      <vt:lpstr>Расходы бюджета по основным функциям </vt:lpstr>
      <vt:lpstr>Программная структура городского бюджета На территории городского поселения реализуются шесть муниципальных программ:  Муниципальная программа-это совокупность мер, направленных на достижение единой цели, задач и ожидаемого результата.  Подпрограмма муниципальной программы – составная часть муниципальной программы, формируемая с учетом согласованности с параметрами муниципальной программы (по целям, срокам, ресурсам), выделенная по направлениям (отраслям) развития соответствующей социально-экономического сферы.  1. «Муниципальное управление Бутурлиновского городского поселения Бутурлиновского муниципального района Воронежской области» включает в себя подпрограмму «Развитие органов местного самоуправления Бутурлиновского городского поселения»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Irina</cp:lastModifiedBy>
  <cp:revision>39</cp:revision>
  <dcterms:created xsi:type="dcterms:W3CDTF">2022-03-22T10:42:17Z</dcterms:created>
  <dcterms:modified xsi:type="dcterms:W3CDTF">2024-05-14T11:14:54Z</dcterms:modified>
</cp:coreProperties>
</file>